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32394525" cy="43195875"/>
  <p:notesSz cx="14744700" cy="20104100"/>
  <p:defaultTextStyle>
    <a:defPPr>
      <a:defRPr kern="0"/>
    </a:defPPr>
  </p:defaultTextStyle>
  <p:extLst>
    <p:ext uri="{EFAFB233-063F-42B5-8137-9DF3F51BA10A}">
      <p15:sldGuideLst xmlns:p15="http://schemas.microsoft.com/office/powerpoint/2012/main">
        <p15:guide id="1" orient="horz" pos="6191" userDrawn="1">
          <p15:clr>
            <a:srgbClr val="A4A3A4"/>
          </p15:clr>
        </p15:guide>
        <p15:guide id="2" pos="474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CC7D2A-5655-F798-E189-E7D3F8C05B16}" v="19" dt="2025-08-21T14:17:25.20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p:scale>
          <a:sx n="91" d="100"/>
          <a:sy n="91" d="100"/>
        </p:scale>
        <p:origin x="-4208" y="-10496"/>
      </p:cViewPr>
      <p:guideLst>
        <p:guide orient="horz" pos="6191"/>
        <p:guide pos="474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429590" y="13390724"/>
            <a:ext cx="27535346" cy="23366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4859179" y="24189695"/>
            <a:ext cx="22676168" cy="23366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1619727" y="9935054"/>
            <a:ext cx="14091617" cy="233666"/>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6683180" y="9935054"/>
            <a:ext cx="14091617" cy="233666"/>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8/21/25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619728" y="1727840"/>
            <a:ext cx="29155072" cy="23366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1619728" y="9935054"/>
            <a:ext cx="29155072" cy="23366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1014139" y="40172170"/>
            <a:ext cx="10366248" cy="233666"/>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619729" y="40172170"/>
            <a:ext cx="7450741"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8/21/25</a:t>
            </a:fld>
            <a:endParaRPr lang="en-US"/>
          </a:p>
        </p:txBody>
      </p:sp>
      <p:sp>
        <p:nvSpPr>
          <p:cNvPr id="6" name="Holder 6"/>
          <p:cNvSpPr>
            <a:spLocks noGrp="1"/>
          </p:cNvSpPr>
          <p:nvPr>
            <p:ph type="sldNum" sz="quarter" idx="7"/>
          </p:nvPr>
        </p:nvSpPr>
        <p:spPr>
          <a:xfrm>
            <a:off x="23324060" y="40172170"/>
            <a:ext cx="7450741"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122804">
        <a:defRPr>
          <a:latin typeface="+mn-lt"/>
          <a:ea typeface="+mn-ea"/>
          <a:cs typeface="+mn-cs"/>
        </a:defRPr>
      </a:lvl2pPr>
      <a:lvl3pPr marL="245608">
        <a:defRPr>
          <a:latin typeface="+mn-lt"/>
          <a:ea typeface="+mn-ea"/>
          <a:cs typeface="+mn-cs"/>
        </a:defRPr>
      </a:lvl3pPr>
      <a:lvl4pPr marL="368412">
        <a:defRPr>
          <a:latin typeface="+mn-lt"/>
          <a:ea typeface="+mn-ea"/>
          <a:cs typeface="+mn-cs"/>
        </a:defRPr>
      </a:lvl4pPr>
      <a:lvl5pPr marL="491216">
        <a:defRPr>
          <a:latin typeface="+mn-lt"/>
          <a:ea typeface="+mn-ea"/>
          <a:cs typeface="+mn-cs"/>
        </a:defRPr>
      </a:lvl5pPr>
      <a:lvl6pPr marL="614020">
        <a:defRPr>
          <a:latin typeface="+mn-lt"/>
          <a:ea typeface="+mn-ea"/>
          <a:cs typeface="+mn-cs"/>
        </a:defRPr>
      </a:lvl6pPr>
      <a:lvl7pPr marL="736824">
        <a:defRPr>
          <a:latin typeface="+mn-lt"/>
          <a:ea typeface="+mn-ea"/>
          <a:cs typeface="+mn-cs"/>
        </a:defRPr>
      </a:lvl7pPr>
      <a:lvl8pPr marL="859627">
        <a:defRPr>
          <a:latin typeface="+mn-lt"/>
          <a:ea typeface="+mn-ea"/>
          <a:cs typeface="+mn-cs"/>
        </a:defRPr>
      </a:lvl8pPr>
      <a:lvl9pPr marL="982431">
        <a:defRPr>
          <a:latin typeface="+mn-lt"/>
          <a:ea typeface="+mn-ea"/>
          <a:cs typeface="+mn-cs"/>
        </a:defRPr>
      </a:lvl9pPr>
    </p:bodyStyle>
    <p:otherStyle>
      <a:lvl1pPr marL="0">
        <a:defRPr>
          <a:latin typeface="+mn-lt"/>
          <a:ea typeface="+mn-ea"/>
          <a:cs typeface="+mn-cs"/>
        </a:defRPr>
      </a:lvl1pPr>
      <a:lvl2pPr marL="122804">
        <a:defRPr>
          <a:latin typeface="+mn-lt"/>
          <a:ea typeface="+mn-ea"/>
          <a:cs typeface="+mn-cs"/>
        </a:defRPr>
      </a:lvl2pPr>
      <a:lvl3pPr marL="245608">
        <a:defRPr>
          <a:latin typeface="+mn-lt"/>
          <a:ea typeface="+mn-ea"/>
          <a:cs typeface="+mn-cs"/>
        </a:defRPr>
      </a:lvl3pPr>
      <a:lvl4pPr marL="368412">
        <a:defRPr>
          <a:latin typeface="+mn-lt"/>
          <a:ea typeface="+mn-ea"/>
          <a:cs typeface="+mn-cs"/>
        </a:defRPr>
      </a:lvl4pPr>
      <a:lvl5pPr marL="491216">
        <a:defRPr>
          <a:latin typeface="+mn-lt"/>
          <a:ea typeface="+mn-ea"/>
          <a:cs typeface="+mn-cs"/>
        </a:defRPr>
      </a:lvl5pPr>
      <a:lvl6pPr marL="614020">
        <a:defRPr>
          <a:latin typeface="+mn-lt"/>
          <a:ea typeface="+mn-ea"/>
          <a:cs typeface="+mn-cs"/>
        </a:defRPr>
      </a:lvl6pPr>
      <a:lvl7pPr marL="736824">
        <a:defRPr>
          <a:latin typeface="+mn-lt"/>
          <a:ea typeface="+mn-ea"/>
          <a:cs typeface="+mn-cs"/>
        </a:defRPr>
      </a:lvl7pPr>
      <a:lvl8pPr marL="859627">
        <a:defRPr>
          <a:latin typeface="+mn-lt"/>
          <a:ea typeface="+mn-ea"/>
          <a:cs typeface="+mn-cs"/>
        </a:defRPr>
      </a:lvl8pPr>
      <a:lvl9pPr marL="98243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Imagen 117">
            <a:extLst>
              <a:ext uri="{FF2B5EF4-FFF2-40B4-BE49-F238E27FC236}">
                <a16:creationId xmlns:a16="http://schemas.microsoft.com/office/drawing/2014/main" id="{7A9F4460-FB6E-CC8F-27F4-807F57C0E2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1" y="0"/>
            <a:ext cx="32392584" cy="2875532"/>
          </a:xfrm>
          <a:prstGeom prst="rect">
            <a:avLst/>
          </a:prstGeom>
        </p:spPr>
      </p:pic>
      <p:sp>
        <p:nvSpPr>
          <p:cNvPr id="119" name="CuadroTexto 118">
            <a:extLst>
              <a:ext uri="{FF2B5EF4-FFF2-40B4-BE49-F238E27FC236}">
                <a16:creationId xmlns:a16="http://schemas.microsoft.com/office/drawing/2014/main" id="{66FF7AA1-DB9C-9277-8A5D-30E01A9121F7}"/>
              </a:ext>
            </a:extLst>
          </p:cNvPr>
          <p:cNvSpPr txBox="1"/>
          <p:nvPr/>
        </p:nvSpPr>
        <p:spPr>
          <a:xfrm>
            <a:off x="2857652" y="6512958"/>
            <a:ext cx="26055873" cy="14476973"/>
          </a:xfrm>
          <a:prstGeom prst="rect">
            <a:avLst/>
          </a:prstGeom>
          <a:noFill/>
        </p:spPr>
        <p:txBody>
          <a:bodyPr wrap="square" rtlCol="0">
            <a:spAutoFit/>
          </a:bodyPr>
          <a:lstStyle/>
          <a:p>
            <a:r>
              <a:rPr lang="es-ES" sz="3599" dirty="0"/>
              <a:t>Sugerencias</a:t>
            </a:r>
          </a:p>
          <a:p>
            <a:endParaRPr lang="es-ES" sz="3599" dirty="0"/>
          </a:p>
          <a:p>
            <a:pPr marL="233744" indent="-233744">
              <a:buFont typeface="Arial" panose="020B0604020202020204" pitchFamily="34" charset="0"/>
              <a:buChar char="•"/>
            </a:pPr>
            <a:r>
              <a:rPr lang="es-ES" sz="3599" dirty="0"/>
              <a:t>Empezar realizando un esbozo del póster. Incorporar la estructura y luego el contenido mínimo </a:t>
            </a:r>
          </a:p>
          <a:p>
            <a:r>
              <a:rPr lang="es-ES" sz="3599" dirty="0"/>
              <a:t>(utilizar los documentos previos del trabajo).</a:t>
            </a:r>
          </a:p>
          <a:p>
            <a:endParaRPr lang="es-ES" sz="3599" dirty="0"/>
          </a:p>
          <a:p>
            <a:pPr marL="233744" indent="-233744">
              <a:buFont typeface="Arial" panose="020B0604020202020204" pitchFamily="34" charset="0"/>
              <a:buChar char="•"/>
            </a:pPr>
            <a:r>
              <a:rPr lang="es-ES" sz="3599" dirty="0"/>
              <a:t>Utilizar distintos formatos de texto para resaltar los distintos niveles de texto </a:t>
            </a:r>
          </a:p>
          <a:p>
            <a:r>
              <a:rPr lang="es-ES" sz="3599" dirty="0"/>
              <a:t>(pero el mismo formato para los niveles equivalentes). </a:t>
            </a:r>
          </a:p>
          <a:p>
            <a:pPr marL="233744" indent="-233744">
              <a:buFont typeface="Arial" panose="020B0604020202020204" pitchFamily="34" charset="0"/>
              <a:buChar char="•"/>
            </a:pPr>
            <a:r>
              <a:rPr lang="es-ES" sz="3599" dirty="0"/>
              <a:t>Utilizar tipografía tipo Sans Serif (“sin firulete”). Times=Serif, Arial o Tahoma=San </a:t>
            </a:r>
            <a:r>
              <a:rPr lang="es-ES" sz="3599" dirty="0" err="1"/>
              <a:t>serif</a:t>
            </a:r>
            <a:endParaRPr lang="es-ES" sz="3599" dirty="0"/>
          </a:p>
          <a:p>
            <a:endParaRPr lang="es-ES" sz="3599" dirty="0"/>
          </a:p>
          <a:p>
            <a:pPr marL="233744" indent="-233744">
              <a:buFont typeface="Arial" panose="020B0604020202020204" pitchFamily="34" charset="0"/>
              <a:buChar char="•"/>
            </a:pPr>
            <a:r>
              <a:rPr lang="es-ES" sz="3599" dirty="0"/>
              <a:t>El póster debe poder leerse a 1,5–2 m de distancia. </a:t>
            </a:r>
          </a:p>
          <a:p>
            <a:pPr marL="233744" indent="-233744">
              <a:buFont typeface="Arial" panose="020B0604020202020204" pitchFamily="34" charset="0"/>
              <a:buChar char="•"/>
            </a:pPr>
            <a:r>
              <a:rPr lang="es-ES" sz="3599" dirty="0"/>
              <a:t>El tamaño del póster, determina el tamaño de la letra.</a:t>
            </a:r>
          </a:p>
          <a:p>
            <a:pPr marL="233744" indent="-233744">
              <a:buFont typeface="Arial" panose="020B0604020202020204" pitchFamily="34" charset="0"/>
              <a:buChar char="•"/>
            </a:pPr>
            <a:r>
              <a:rPr lang="es-ES" sz="3599" dirty="0"/>
              <a:t> Un póster de 0,90 x 100 cm.: Título mínimo 55, texto, mínimo 30.</a:t>
            </a:r>
          </a:p>
          <a:p>
            <a:endParaRPr lang="es-ES" sz="3599" dirty="0"/>
          </a:p>
          <a:p>
            <a:pPr marL="233744" indent="-233744">
              <a:buFont typeface="Arial" panose="020B0604020202020204" pitchFamily="34" charset="0"/>
              <a:buChar char="•"/>
            </a:pPr>
            <a:r>
              <a:rPr lang="es-ES" sz="3599" dirty="0"/>
              <a:t>Deben predominar las figuras pero sin sobrecargar. La información del texto debe ser consistente con la de las figuras. Si en el texto hay referencia a figuras, deben numerarlas. NO repetir información.</a:t>
            </a:r>
          </a:p>
          <a:p>
            <a:endParaRPr lang="es-ES" sz="3599" dirty="0"/>
          </a:p>
          <a:p>
            <a:pPr marL="233744" indent="-233744">
              <a:buFont typeface="Arial" panose="020B0604020202020204" pitchFamily="34" charset="0"/>
              <a:buChar char="•"/>
            </a:pPr>
            <a:r>
              <a:rPr lang="es-ES" sz="3599" dirty="0"/>
              <a:t>Maximizar la información – Minimizar cantidad de palabras</a:t>
            </a:r>
          </a:p>
          <a:p>
            <a:endParaRPr lang="es-ES" sz="3599" dirty="0"/>
          </a:p>
          <a:p>
            <a:pPr marL="233744" indent="-233744">
              <a:buFont typeface="Arial" panose="020B0604020202020204" pitchFamily="34" charset="0"/>
              <a:buChar char="•"/>
            </a:pPr>
            <a:r>
              <a:rPr lang="es-ES" sz="3599" dirty="0"/>
              <a:t>EVITAR información no relevante</a:t>
            </a:r>
          </a:p>
          <a:p>
            <a:endParaRPr lang="es-ES" sz="3599" dirty="0"/>
          </a:p>
          <a:p>
            <a:pPr marL="233744" indent="-233744">
              <a:buFont typeface="Arial" panose="020B0604020202020204" pitchFamily="34" charset="0"/>
              <a:buChar char="•"/>
            </a:pPr>
            <a:r>
              <a:rPr lang="es-ES" sz="3599" dirty="0"/>
              <a:t>Colores contrastantes</a:t>
            </a:r>
          </a:p>
          <a:p>
            <a:endParaRPr lang="es-ES" sz="3599" dirty="0"/>
          </a:p>
          <a:p>
            <a:pPr marL="233744" indent="-233744">
              <a:buFont typeface="Arial" panose="020B0604020202020204" pitchFamily="34" charset="0"/>
              <a:buChar char="•"/>
            </a:pPr>
            <a:r>
              <a:rPr lang="es-ES" sz="3599" dirty="0"/>
              <a:t>Si se utilizan fotos, deben ser de alta resolución. Verificar el tamaño vs. pixelado</a:t>
            </a:r>
          </a:p>
          <a:p>
            <a:endParaRPr lang="es-ES" sz="3599" dirty="0"/>
          </a:p>
          <a:p>
            <a:r>
              <a:rPr lang="es-ES" sz="3599" dirty="0"/>
              <a:t>EL POSTER DEBE SER LEGIBLE, BIEN ORGANIZADO Y CONCRETO.</a:t>
            </a:r>
            <a:endParaRPr lang="es-AR" sz="3599" dirty="0"/>
          </a:p>
          <a:p>
            <a:endParaRPr lang="es-AR" sz="3599"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E0BF0-E9BA-232A-2DF6-D618F82C452A}"/>
            </a:ext>
          </a:extLst>
        </p:cNvPr>
        <p:cNvGrpSpPr/>
        <p:nvPr/>
      </p:nvGrpSpPr>
      <p:grpSpPr>
        <a:xfrm>
          <a:off x="0" y="0"/>
          <a:ext cx="0" cy="0"/>
          <a:chOff x="0" y="0"/>
          <a:chExt cx="0" cy="0"/>
        </a:xfrm>
      </p:grpSpPr>
      <p:sp>
        <p:nvSpPr>
          <p:cNvPr id="2" name="Rectángulo 1">
            <a:extLst>
              <a:ext uri="{FF2B5EF4-FFF2-40B4-BE49-F238E27FC236}">
                <a16:creationId xmlns:a16="http://schemas.microsoft.com/office/drawing/2014/main" id="{DD566181-CC2E-297E-D2EA-D5C21A9B2623}"/>
              </a:ext>
            </a:extLst>
          </p:cNvPr>
          <p:cNvSpPr/>
          <p:nvPr/>
        </p:nvSpPr>
        <p:spPr>
          <a:xfrm>
            <a:off x="0" y="28923774"/>
            <a:ext cx="32394525" cy="8450740"/>
          </a:xfrm>
          <a:prstGeom prst="rect">
            <a:avLst/>
          </a:prstGeom>
          <a:solidFill>
            <a:srgbClr val="FFC000">
              <a:alpha val="2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 name="Rectángulo 2">
            <a:extLst>
              <a:ext uri="{FF2B5EF4-FFF2-40B4-BE49-F238E27FC236}">
                <a16:creationId xmlns:a16="http://schemas.microsoft.com/office/drawing/2014/main" id="{32FC8C93-3BCF-B6E7-25DE-D706551A7BD7}"/>
              </a:ext>
            </a:extLst>
          </p:cNvPr>
          <p:cNvSpPr/>
          <p:nvPr/>
        </p:nvSpPr>
        <p:spPr>
          <a:xfrm>
            <a:off x="0" y="15048385"/>
            <a:ext cx="32392584" cy="13356942"/>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 name="CuadroTexto 3">
            <a:extLst>
              <a:ext uri="{FF2B5EF4-FFF2-40B4-BE49-F238E27FC236}">
                <a16:creationId xmlns:a16="http://schemas.microsoft.com/office/drawing/2014/main" id="{1A3B1050-526F-F79E-3935-ABCFBCD9967C}"/>
              </a:ext>
            </a:extLst>
          </p:cNvPr>
          <p:cNvSpPr txBox="1"/>
          <p:nvPr/>
        </p:nvSpPr>
        <p:spPr>
          <a:xfrm>
            <a:off x="15840835" y="8975224"/>
            <a:ext cx="7664477" cy="4909582"/>
          </a:xfrm>
          <a:prstGeom prst="rect">
            <a:avLst/>
          </a:prstGeom>
          <a:noFill/>
        </p:spPr>
        <p:txBody>
          <a:bodyPr wrap="square" rtlCol="0">
            <a:spAutoFit/>
          </a:bodyPr>
          <a:lstStyle/>
          <a:p>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a:t>
            </a:r>
          </a:p>
          <a:p>
            <a:pPr algn="l"/>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a:t>
            </a:r>
            <a:endParaRPr lang="es-AR" sz="2618" dirty="0"/>
          </a:p>
        </p:txBody>
      </p:sp>
      <p:sp>
        <p:nvSpPr>
          <p:cNvPr id="5" name="CuadroTexto 4">
            <a:extLst>
              <a:ext uri="{FF2B5EF4-FFF2-40B4-BE49-F238E27FC236}">
                <a16:creationId xmlns:a16="http://schemas.microsoft.com/office/drawing/2014/main" id="{04BE1798-219C-0150-C7F3-4C334B730B2A}"/>
              </a:ext>
            </a:extLst>
          </p:cNvPr>
          <p:cNvSpPr txBox="1"/>
          <p:nvPr/>
        </p:nvSpPr>
        <p:spPr>
          <a:xfrm>
            <a:off x="2040576" y="8161670"/>
            <a:ext cx="9833387" cy="646203"/>
          </a:xfrm>
          <a:prstGeom prst="rect">
            <a:avLst/>
          </a:prstGeom>
          <a:noFill/>
        </p:spPr>
        <p:txBody>
          <a:bodyPr wrap="square">
            <a:spAutoFit/>
          </a:bodyPr>
          <a:lstStyle/>
          <a:p>
            <a:pPr algn="l"/>
            <a:r>
              <a:rPr lang="es-ES" sz="3599" b="1" dirty="0"/>
              <a:t>INTRODUCCIÓN / TÍTULO 40-45PTS</a:t>
            </a:r>
          </a:p>
        </p:txBody>
      </p:sp>
      <p:sp>
        <p:nvSpPr>
          <p:cNvPr id="6" name="CuadroTexto 5">
            <a:extLst>
              <a:ext uri="{FF2B5EF4-FFF2-40B4-BE49-F238E27FC236}">
                <a16:creationId xmlns:a16="http://schemas.microsoft.com/office/drawing/2014/main" id="{59803DB2-7475-7ED2-D612-20CA69F37BAF}"/>
              </a:ext>
            </a:extLst>
          </p:cNvPr>
          <p:cNvSpPr txBox="1"/>
          <p:nvPr/>
        </p:nvSpPr>
        <p:spPr>
          <a:xfrm>
            <a:off x="2040576" y="8936068"/>
            <a:ext cx="12736585" cy="5715257"/>
          </a:xfrm>
          <a:prstGeom prst="rect">
            <a:avLst/>
          </a:prstGeom>
          <a:noFill/>
        </p:spPr>
        <p:txBody>
          <a:bodyPr wrap="square" rtlCol="0">
            <a:spAutoFit/>
          </a:bodyPr>
          <a:lstStyle/>
          <a:p>
            <a:pPr algn="l"/>
            <a:r>
              <a:rPr lang="es-ES" sz="2618" b="0" i="0" dirty="0">
                <a:solidFill>
                  <a:srgbClr val="666666"/>
                </a:solidFill>
                <a:effectLst/>
                <a:latin typeface="Verdana" panose="020B0604030504040204" pitchFamily="34" charset="0"/>
              </a:rPr>
              <a:t>Texto: regular 25-32pts.</a:t>
            </a:r>
          </a:p>
          <a:p>
            <a:pPr algn="l"/>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 </a:t>
            </a:r>
          </a:p>
          <a:p>
            <a:pPr algn="l"/>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 </a:t>
            </a:r>
            <a:endParaRPr lang="es-AR" sz="2618" dirty="0"/>
          </a:p>
          <a:p>
            <a:pPr algn="l"/>
            <a:endParaRPr lang="es-AR" sz="2618" dirty="0"/>
          </a:p>
        </p:txBody>
      </p:sp>
      <p:sp>
        <p:nvSpPr>
          <p:cNvPr id="7" name="CuadroTexto 6">
            <a:extLst>
              <a:ext uri="{FF2B5EF4-FFF2-40B4-BE49-F238E27FC236}">
                <a16:creationId xmlns:a16="http://schemas.microsoft.com/office/drawing/2014/main" id="{14580ABB-F9C0-25D0-32DB-8E746F44049C}"/>
              </a:ext>
            </a:extLst>
          </p:cNvPr>
          <p:cNvSpPr txBox="1"/>
          <p:nvPr/>
        </p:nvSpPr>
        <p:spPr>
          <a:xfrm>
            <a:off x="15840835" y="8111315"/>
            <a:ext cx="9833387" cy="646203"/>
          </a:xfrm>
          <a:prstGeom prst="rect">
            <a:avLst/>
          </a:prstGeom>
          <a:noFill/>
        </p:spPr>
        <p:txBody>
          <a:bodyPr wrap="square">
            <a:spAutoFit/>
          </a:bodyPr>
          <a:lstStyle/>
          <a:p>
            <a:pPr algn="l"/>
            <a:r>
              <a:rPr lang="es-ES" sz="3599" b="1" dirty="0"/>
              <a:t>OBJETIVOS</a:t>
            </a:r>
          </a:p>
        </p:txBody>
      </p:sp>
      <p:sp>
        <p:nvSpPr>
          <p:cNvPr id="8" name="CuadroTexto 7">
            <a:extLst>
              <a:ext uri="{FF2B5EF4-FFF2-40B4-BE49-F238E27FC236}">
                <a16:creationId xmlns:a16="http://schemas.microsoft.com/office/drawing/2014/main" id="{FE819A0A-EBFC-8F90-CDCD-0561E25078E0}"/>
              </a:ext>
            </a:extLst>
          </p:cNvPr>
          <p:cNvSpPr txBox="1"/>
          <p:nvPr/>
        </p:nvSpPr>
        <p:spPr>
          <a:xfrm>
            <a:off x="2040577" y="16603706"/>
            <a:ext cx="28501274" cy="3701069"/>
          </a:xfrm>
          <a:prstGeom prst="rect">
            <a:avLst/>
          </a:prstGeom>
          <a:noFill/>
        </p:spPr>
        <p:txBody>
          <a:bodyPr wrap="square" rtlCol="0">
            <a:spAutoFit/>
          </a:bodyPr>
          <a:lstStyle/>
          <a:p>
            <a:pPr algn="l"/>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a:t>
            </a:r>
            <a:r>
              <a:rPr lang="es-ES" sz="2618" dirty="0">
                <a:solidFill>
                  <a:srgbClr val="666666"/>
                </a:solidFill>
                <a:latin typeface="Verdana" panose="020B0604030504040204" pitchFamily="34" charset="0"/>
              </a:rPr>
              <a:t> </a:t>
            </a:r>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a:t>
            </a:r>
          </a:p>
          <a:p>
            <a:pPr algn="l"/>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a:t>
            </a:r>
          </a:p>
          <a:p>
            <a:pPr algn="l"/>
            <a:endParaRPr lang="es-AR" sz="2618" dirty="0"/>
          </a:p>
        </p:txBody>
      </p:sp>
      <p:sp>
        <p:nvSpPr>
          <p:cNvPr id="9" name="CuadroTexto 8">
            <a:extLst>
              <a:ext uri="{FF2B5EF4-FFF2-40B4-BE49-F238E27FC236}">
                <a16:creationId xmlns:a16="http://schemas.microsoft.com/office/drawing/2014/main" id="{FF55DABF-4DF9-5D48-7D2C-4060216306B6}"/>
              </a:ext>
            </a:extLst>
          </p:cNvPr>
          <p:cNvSpPr txBox="1"/>
          <p:nvPr/>
        </p:nvSpPr>
        <p:spPr>
          <a:xfrm>
            <a:off x="2040576" y="15692874"/>
            <a:ext cx="11600966" cy="646203"/>
          </a:xfrm>
          <a:prstGeom prst="rect">
            <a:avLst/>
          </a:prstGeom>
          <a:noFill/>
        </p:spPr>
        <p:txBody>
          <a:bodyPr wrap="square">
            <a:spAutoFit/>
          </a:bodyPr>
          <a:lstStyle/>
          <a:p>
            <a:pPr algn="l"/>
            <a:r>
              <a:rPr lang="es-ES" sz="3599" b="1" dirty="0"/>
              <a:t>DESARROLLO / METODOLOGÍA 200 PALABRAS</a:t>
            </a:r>
          </a:p>
        </p:txBody>
      </p:sp>
      <p:sp>
        <p:nvSpPr>
          <p:cNvPr id="10" name="CuadroTexto 9">
            <a:extLst>
              <a:ext uri="{FF2B5EF4-FFF2-40B4-BE49-F238E27FC236}">
                <a16:creationId xmlns:a16="http://schemas.microsoft.com/office/drawing/2014/main" id="{4117BBFA-4BBD-DD9B-4691-E35956D0C771}"/>
              </a:ext>
            </a:extLst>
          </p:cNvPr>
          <p:cNvSpPr txBox="1"/>
          <p:nvPr/>
        </p:nvSpPr>
        <p:spPr>
          <a:xfrm>
            <a:off x="2040577" y="30805221"/>
            <a:ext cx="12982700" cy="5715257"/>
          </a:xfrm>
          <a:prstGeom prst="rect">
            <a:avLst/>
          </a:prstGeom>
          <a:noFill/>
        </p:spPr>
        <p:txBody>
          <a:bodyPr wrap="square" rtlCol="0">
            <a:spAutoFit/>
          </a:bodyPr>
          <a:lstStyle/>
          <a:p>
            <a:pPr algn="just"/>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 </a:t>
            </a:r>
          </a:p>
          <a:p>
            <a:pPr algn="just"/>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 </a:t>
            </a:r>
          </a:p>
          <a:p>
            <a:pPr algn="l"/>
            <a:endParaRPr lang="es-ES" sz="2618" b="0" i="0" dirty="0">
              <a:solidFill>
                <a:srgbClr val="666666"/>
              </a:solidFill>
              <a:effectLst/>
              <a:latin typeface="Verdana" panose="020B0604030504040204" pitchFamily="34" charset="0"/>
            </a:endParaRPr>
          </a:p>
          <a:p>
            <a:pPr algn="l"/>
            <a:endParaRPr lang="es-ES" sz="2618" b="0" i="0" dirty="0">
              <a:solidFill>
                <a:srgbClr val="666666"/>
              </a:solidFill>
              <a:effectLst/>
              <a:latin typeface="Verdana" panose="020B0604030504040204" pitchFamily="34" charset="0"/>
            </a:endParaRPr>
          </a:p>
        </p:txBody>
      </p:sp>
      <p:sp>
        <p:nvSpPr>
          <p:cNvPr id="11" name="CuadroTexto 10">
            <a:extLst>
              <a:ext uri="{FF2B5EF4-FFF2-40B4-BE49-F238E27FC236}">
                <a16:creationId xmlns:a16="http://schemas.microsoft.com/office/drawing/2014/main" id="{E4B52F26-FAC5-ECC6-2F83-A903FC8170E4}"/>
              </a:ext>
            </a:extLst>
          </p:cNvPr>
          <p:cNvSpPr txBox="1"/>
          <p:nvPr/>
        </p:nvSpPr>
        <p:spPr>
          <a:xfrm>
            <a:off x="2040576" y="29983463"/>
            <a:ext cx="9833387" cy="646203"/>
          </a:xfrm>
          <a:prstGeom prst="rect">
            <a:avLst/>
          </a:prstGeom>
          <a:noFill/>
        </p:spPr>
        <p:txBody>
          <a:bodyPr wrap="square">
            <a:spAutoFit/>
          </a:bodyPr>
          <a:lstStyle/>
          <a:p>
            <a:pPr algn="l"/>
            <a:r>
              <a:rPr lang="es-ES" sz="3599" b="1" dirty="0"/>
              <a:t>CONCLUSIONES</a:t>
            </a:r>
          </a:p>
        </p:txBody>
      </p:sp>
      <p:sp>
        <p:nvSpPr>
          <p:cNvPr id="12" name="CuadroTexto 11">
            <a:extLst>
              <a:ext uri="{FF2B5EF4-FFF2-40B4-BE49-F238E27FC236}">
                <a16:creationId xmlns:a16="http://schemas.microsoft.com/office/drawing/2014/main" id="{A4FCC9CD-8838-AA55-C50E-0E24D6F0C878}"/>
              </a:ext>
            </a:extLst>
          </p:cNvPr>
          <p:cNvSpPr txBox="1"/>
          <p:nvPr/>
        </p:nvSpPr>
        <p:spPr>
          <a:xfrm>
            <a:off x="2040576" y="38416062"/>
            <a:ext cx="9833387" cy="646203"/>
          </a:xfrm>
          <a:prstGeom prst="rect">
            <a:avLst/>
          </a:prstGeom>
          <a:noFill/>
        </p:spPr>
        <p:txBody>
          <a:bodyPr wrap="square">
            <a:spAutoFit/>
          </a:bodyPr>
          <a:lstStyle/>
          <a:p>
            <a:pPr algn="l"/>
            <a:r>
              <a:rPr lang="es-ES" sz="3599" b="1" dirty="0"/>
              <a:t>BIBLIOGRAFÍA</a:t>
            </a:r>
          </a:p>
        </p:txBody>
      </p:sp>
      <p:sp>
        <p:nvSpPr>
          <p:cNvPr id="16" name="CuadroTexto 15">
            <a:extLst>
              <a:ext uri="{FF2B5EF4-FFF2-40B4-BE49-F238E27FC236}">
                <a16:creationId xmlns:a16="http://schemas.microsoft.com/office/drawing/2014/main" id="{41189E4D-0B85-98B7-DAB7-EAA1BB4C1CB2}"/>
              </a:ext>
            </a:extLst>
          </p:cNvPr>
          <p:cNvSpPr txBox="1"/>
          <p:nvPr/>
        </p:nvSpPr>
        <p:spPr>
          <a:xfrm>
            <a:off x="15839703" y="22622632"/>
            <a:ext cx="14445184" cy="4506744"/>
          </a:xfrm>
          <a:prstGeom prst="rect">
            <a:avLst/>
          </a:prstGeom>
          <a:noFill/>
        </p:spPr>
        <p:txBody>
          <a:bodyPr wrap="square" rtlCol="0">
            <a:spAutoFit/>
          </a:bodyPr>
          <a:lstStyle/>
          <a:p>
            <a:pPr algn="just"/>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a:t>
            </a:r>
          </a:p>
          <a:p>
            <a:pPr algn="just"/>
            <a:r>
              <a:rPr lang="es-ES" sz="2618"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Hablamos de un país en el que a uno le caen pedazos de frases asadas en la boca.</a:t>
            </a:r>
          </a:p>
          <a:p>
            <a:r>
              <a:rPr lang="es-ES" sz="2618" b="0" i="0" dirty="0">
                <a:solidFill>
                  <a:srgbClr val="666666"/>
                </a:solidFill>
                <a:effectLst/>
                <a:latin typeface="Verdana" panose="020B0604030504040204" pitchFamily="34" charset="0"/>
              </a:rPr>
              <a:t> </a:t>
            </a:r>
            <a:endParaRPr lang="es-AR" sz="2618" dirty="0"/>
          </a:p>
        </p:txBody>
      </p:sp>
      <p:sp>
        <p:nvSpPr>
          <p:cNvPr id="32" name="CuadroTexto 31">
            <a:extLst>
              <a:ext uri="{FF2B5EF4-FFF2-40B4-BE49-F238E27FC236}">
                <a16:creationId xmlns:a16="http://schemas.microsoft.com/office/drawing/2014/main" id="{AC6FBCD4-BDE9-C8AE-A8FC-652D02EE3521}"/>
              </a:ext>
            </a:extLst>
          </p:cNvPr>
          <p:cNvSpPr txBox="1"/>
          <p:nvPr/>
        </p:nvSpPr>
        <p:spPr>
          <a:xfrm>
            <a:off x="2040577" y="39112555"/>
            <a:ext cx="27121235" cy="1451936"/>
          </a:xfrm>
          <a:prstGeom prst="rect">
            <a:avLst/>
          </a:prstGeom>
          <a:noFill/>
        </p:spPr>
        <p:txBody>
          <a:bodyPr wrap="square" rtlCol="0">
            <a:spAutoFit/>
          </a:bodyPr>
          <a:lstStyle/>
          <a:p>
            <a:pPr algn="l"/>
            <a:r>
              <a:rPr lang="es-ES" sz="2945" b="0" i="0" dirty="0">
                <a:solidFill>
                  <a:srgbClr val="666666"/>
                </a:solidFill>
                <a:effectLst/>
                <a:latin typeface="Verdana" panose="020B0604030504040204" pitchFamily="34" charset="0"/>
              </a:rPr>
              <a:t>Muy lejos, más allá de las montañas de palabras, alejados de los países de las vocales y las consonantes, viven los textos simulados. Viven aislados en casas de letras, en la costa de la semántica, un gran océano de lenguas. Un riachuelo llamado Pons fluye por su pueblo y los abastece con las normas necesarias. </a:t>
            </a:r>
            <a:endParaRPr lang="es-AR" sz="2945" dirty="0"/>
          </a:p>
        </p:txBody>
      </p:sp>
      <p:sp>
        <p:nvSpPr>
          <p:cNvPr id="33" name="Rectángulo 32">
            <a:extLst>
              <a:ext uri="{FF2B5EF4-FFF2-40B4-BE49-F238E27FC236}">
                <a16:creationId xmlns:a16="http://schemas.microsoft.com/office/drawing/2014/main" id="{AD912578-730D-E4B4-E8B0-539BFB0DCAEA}"/>
              </a:ext>
            </a:extLst>
          </p:cNvPr>
          <p:cNvSpPr/>
          <p:nvPr/>
        </p:nvSpPr>
        <p:spPr>
          <a:xfrm>
            <a:off x="24300764" y="8161670"/>
            <a:ext cx="6241087" cy="57231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4" name="Rectángulo 33">
            <a:extLst>
              <a:ext uri="{FF2B5EF4-FFF2-40B4-BE49-F238E27FC236}">
                <a16:creationId xmlns:a16="http://schemas.microsoft.com/office/drawing/2014/main" id="{589F9917-6EFC-6178-9272-295BF516487D}"/>
              </a:ext>
            </a:extLst>
          </p:cNvPr>
          <p:cNvSpPr/>
          <p:nvPr/>
        </p:nvSpPr>
        <p:spPr>
          <a:xfrm>
            <a:off x="2109637" y="21507476"/>
            <a:ext cx="4799766" cy="562601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5" name="Rectángulo 34">
            <a:extLst>
              <a:ext uri="{FF2B5EF4-FFF2-40B4-BE49-F238E27FC236}">
                <a16:creationId xmlns:a16="http://schemas.microsoft.com/office/drawing/2014/main" id="{3905B3F2-7CA3-7353-5993-C723F4D8666B}"/>
              </a:ext>
            </a:extLst>
          </p:cNvPr>
          <p:cNvSpPr/>
          <p:nvPr/>
        </p:nvSpPr>
        <p:spPr>
          <a:xfrm>
            <a:off x="7532599" y="21503357"/>
            <a:ext cx="7490528" cy="562601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6" name="Rectángulo 35">
            <a:extLst>
              <a:ext uri="{FF2B5EF4-FFF2-40B4-BE49-F238E27FC236}">
                <a16:creationId xmlns:a16="http://schemas.microsoft.com/office/drawing/2014/main" id="{3CECBFA3-9AF6-2AEB-1ED2-151889FD1E1C}"/>
              </a:ext>
            </a:extLst>
          </p:cNvPr>
          <p:cNvSpPr/>
          <p:nvPr/>
        </p:nvSpPr>
        <p:spPr>
          <a:xfrm>
            <a:off x="16597127" y="28904977"/>
            <a:ext cx="14701016" cy="84507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8" name="CuadroTexto 37">
            <a:extLst>
              <a:ext uri="{FF2B5EF4-FFF2-40B4-BE49-F238E27FC236}">
                <a16:creationId xmlns:a16="http://schemas.microsoft.com/office/drawing/2014/main" id="{F235D1A4-0D65-95DE-1460-62CFFC563E29}"/>
              </a:ext>
            </a:extLst>
          </p:cNvPr>
          <p:cNvSpPr txBox="1"/>
          <p:nvPr/>
        </p:nvSpPr>
        <p:spPr>
          <a:xfrm>
            <a:off x="6222830" y="4188796"/>
            <a:ext cx="18756729" cy="2064542"/>
          </a:xfrm>
          <a:prstGeom prst="rect">
            <a:avLst/>
          </a:prstGeom>
          <a:noFill/>
        </p:spPr>
        <p:txBody>
          <a:bodyPr wrap="square">
            <a:spAutoFit/>
          </a:bodyPr>
          <a:lstStyle/>
          <a:p>
            <a:pPr algn="ctr"/>
            <a:r>
              <a:rPr lang="es-ES" sz="5890" b="1" dirty="0"/>
              <a:t>TÍTULO 70-80 PUNTOS EN NEGRITA</a:t>
            </a:r>
          </a:p>
          <a:p>
            <a:pPr algn="ctr"/>
            <a:r>
              <a:rPr lang="es-ES" sz="3436" b="1" dirty="0"/>
              <a:t>Autores</a:t>
            </a:r>
            <a:r>
              <a:rPr lang="es-AR" sz="3599" dirty="0"/>
              <a:t>¹ </a:t>
            </a:r>
            <a:r>
              <a:rPr lang="es-ES" sz="3436" b="1" dirty="0"/>
              <a:t>40-45pts en negrita</a:t>
            </a:r>
          </a:p>
          <a:p>
            <a:pPr algn="ctr"/>
            <a:r>
              <a:rPr lang="es-ES" sz="3436" dirty="0"/>
              <a:t>1. Filiación (institución) email (40pts)</a:t>
            </a:r>
          </a:p>
        </p:txBody>
      </p:sp>
      <p:sp>
        <p:nvSpPr>
          <p:cNvPr id="40" name="CuadroTexto 39">
            <a:extLst>
              <a:ext uri="{FF2B5EF4-FFF2-40B4-BE49-F238E27FC236}">
                <a16:creationId xmlns:a16="http://schemas.microsoft.com/office/drawing/2014/main" id="{BCE4EEEF-0CE4-873C-6464-FC6252AA82EC}"/>
              </a:ext>
            </a:extLst>
          </p:cNvPr>
          <p:cNvSpPr txBox="1"/>
          <p:nvPr/>
        </p:nvSpPr>
        <p:spPr>
          <a:xfrm>
            <a:off x="15863529" y="21661181"/>
            <a:ext cx="16197412" cy="646203"/>
          </a:xfrm>
          <a:prstGeom prst="rect">
            <a:avLst/>
          </a:prstGeom>
          <a:noFill/>
        </p:spPr>
        <p:txBody>
          <a:bodyPr wrap="square">
            <a:spAutoFit/>
          </a:bodyPr>
          <a:lstStyle/>
          <a:p>
            <a:pPr algn="l"/>
            <a:r>
              <a:rPr lang="es-ES" sz="3599" b="1" dirty="0"/>
              <a:t>METODOLOGÍA 200 PALABRAS</a:t>
            </a:r>
            <a:endParaRPr lang="es-ES" sz="3599" b="1" i="0" dirty="0">
              <a:solidFill>
                <a:schemeClr val="tx1"/>
              </a:solidFill>
              <a:effectLst/>
              <a:latin typeface="Verdana" panose="020B0604030504040204" pitchFamily="34" charset="0"/>
            </a:endParaRPr>
          </a:p>
        </p:txBody>
      </p:sp>
      <p:pic>
        <p:nvPicPr>
          <p:cNvPr id="17" name="Imagen 16">
            <a:extLst>
              <a:ext uri="{FF2B5EF4-FFF2-40B4-BE49-F238E27FC236}">
                <a16:creationId xmlns:a16="http://schemas.microsoft.com/office/drawing/2014/main" id="{72AC9CC6-1A5F-4F23-AD1F-C9A87379FC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00" y="23385"/>
            <a:ext cx="32549470" cy="2889459"/>
          </a:xfrm>
          <a:prstGeom prst="rect">
            <a:avLst/>
          </a:prstGeom>
        </p:spPr>
      </p:pic>
    </p:spTree>
    <p:extLst>
      <p:ext uri="{BB962C8B-B14F-4D97-AF65-F5344CB8AC3E}">
        <p14:creationId xmlns:p14="http://schemas.microsoft.com/office/powerpoint/2010/main" val="3938498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TotalTime>
  <Words>1125</Words>
  <Application>Microsoft Macintosh PowerPoint</Application>
  <PresentationFormat>Personalizado</PresentationFormat>
  <Paragraphs>46</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Verdana</vt:lpstr>
      <vt:lpstr>Office Theme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Imprimir</dc:title>
  <dc:creator>Usuario</dc:creator>
  <cp:lastModifiedBy>Laura Exposito</cp:lastModifiedBy>
  <cp:revision>24</cp:revision>
  <dcterms:created xsi:type="dcterms:W3CDTF">2024-07-11T20:41:01Z</dcterms:created>
  <dcterms:modified xsi:type="dcterms:W3CDTF">2025-08-21T14:25:03Z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2024-07-11T00:00:00Z</vt:filetime>
  </property>
  <property fmtid="{D5CDD505-2E9C-101B-9397-08002B2CF9AE}" pid="3" name="Creator">
    <vt:lpwstr>Adobe Illustrator CC 22.0 (Windows)</vt:lpwstr>
  </property>
  <property fmtid="{D5CDD505-2E9C-101B-9397-08002B2CF9AE}" pid="4" name="LastSaved">
    <vt:filetime>2024-07-11T00:00:00Z</vt:filetime>
  </property>
  <property fmtid="{D5CDD505-2E9C-101B-9397-08002B2CF9AE}" pid="5" name="Producer">
    <vt:lpwstr>Adobe PDF library 10.01</vt:lpwstr>
  </property>
</Properties>
</file>